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8" r:id="rId11"/>
    <p:sldId id="289" r:id="rId12"/>
    <p:sldId id="284" r:id="rId13"/>
    <p:sldId id="285" r:id="rId14"/>
    <p:sldId id="286" r:id="rId15"/>
    <p:sldId id="287" r:id="rId16"/>
    <p:sldId id="265" r:id="rId17"/>
    <p:sldId id="266" r:id="rId18"/>
    <p:sldId id="267" r:id="rId19"/>
    <p:sldId id="290" r:id="rId20"/>
    <p:sldId id="268" r:id="rId21"/>
    <p:sldId id="292" r:id="rId22"/>
    <p:sldId id="269" r:id="rId23"/>
    <p:sldId id="291" r:id="rId24"/>
    <p:sldId id="270" r:id="rId25"/>
    <p:sldId id="293" r:id="rId26"/>
    <p:sldId id="295" r:id="rId27"/>
    <p:sldId id="296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94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00"/>
    <a:srgbClr val="996633"/>
    <a:srgbClr val="3333FF"/>
    <a:srgbClr val="FF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405EB1-8303-4832-BFE2-243694DB93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allAtOnce" animBg="1"/>
      <p:bldP spid="8192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819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58627-2D69-4735-8484-C9D154627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C94D-3FEF-4E5D-9D71-E211F0C727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2B6172-CA4B-4BEA-9E7F-C8C66F688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41FA87-BFF1-4B6C-91F0-85B3CB4E0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D5D591-14D2-4A07-928A-3C10591B0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38CD-B964-45F9-A94F-D3A5F87FF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4A749-18E8-4B44-9D64-B1CE2FC875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C99FF-064C-4EB0-8096-C4261551C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55503-2C2B-4753-8369-EE7E17D28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5C256-0CED-447C-840C-3C30A9645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6E9F7-3C9B-40EA-BB78-F270CB194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95F4D-93A2-4081-A3E9-8EBDBF9C67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0A7E1-58A9-41F5-8732-EE676EAA1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869431-81C4-4E60-AC45-5600729D1A4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52400"/>
            <a:ext cx="6477000" cy="1219200"/>
          </a:xfrm>
        </p:spPr>
        <p:txBody>
          <a:bodyPr/>
          <a:lstStyle/>
          <a:p>
            <a:r>
              <a:rPr lang="en-US" sz="48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SNAKES (Ophidia)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725987"/>
            <a:ext cx="6553200" cy="19796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Dr.Salini</a:t>
            </a:r>
            <a:r>
              <a:rPr lang="en-US" sz="2400" dirty="0" smtClean="0">
                <a:solidFill>
                  <a:srgbClr val="FF0000"/>
                </a:solidFill>
              </a:rPr>
              <a:t> Chandran </a:t>
            </a:r>
            <a:r>
              <a:rPr lang="en-US" sz="1800" dirty="0" smtClean="0">
                <a:solidFill>
                  <a:srgbClr val="FF0000"/>
                </a:solidFill>
              </a:rPr>
              <a:t>BHMS;PGDMLS</a:t>
            </a:r>
          </a:p>
          <a:p>
            <a:pPr algn="l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Department </a:t>
            </a:r>
            <a:r>
              <a:rPr lang="en-US" sz="2400" dirty="0" smtClean="0">
                <a:solidFill>
                  <a:srgbClr val="FF0000"/>
                </a:solidFill>
              </a:rPr>
              <a:t>of </a:t>
            </a:r>
            <a:r>
              <a:rPr lang="en-US" sz="2400" dirty="0">
                <a:solidFill>
                  <a:srgbClr val="FF0000"/>
                </a:solidFill>
              </a:rPr>
              <a:t>FM </a:t>
            </a:r>
            <a:r>
              <a:rPr lang="en-US" sz="2400" dirty="0" smtClean="0">
                <a:solidFill>
                  <a:srgbClr val="FF0000"/>
                </a:solidFill>
              </a:rPr>
              <a:t>&amp; Toxicology</a:t>
            </a:r>
            <a:endParaRPr lang="en-US" sz="2400" dirty="0">
              <a:solidFill>
                <a:srgbClr val="FF00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SKHMC, KULASEKHARAM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3" name="Picture 5" descr="snake_cartoon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76400"/>
            <a:ext cx="6172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685800" y="533400"/>
            <a:ext cx="7772400" cy="7620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8602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763000" cy="5486400"/>
          </a:xfrm>
        </p:spPr>
        <p:txBody>
          <a:bodyPr/>
          <a:lstStyle/>
          <a:p>
            <a:endParaRPr lang="en-US"/>
          </a:p>
        </p:txBody>
      </p:sp>
      <p:pic>
        <p:nvPicPr>
          <p:cNvPr id="86023" name="Picture 7" descr="snake-ven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03" name="Rectangle 47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9144000" cy="1295400"/>
          </a:xfrm>
        </p:spPr>
        <p:txBody>
          <a:bodyPr/>
          <a:lstStyle/>
          <a:p>
            <a:pPr algn="ctr"/>
            <a:r>
              <a:rPr lang="en-US" sz="3600" u="sng">
                <a:effectLst/>
              </a:rPr>
              <a:t>DIFFERENCES BETWEEN POISONOUS &amp; NON- POISONOUS SNAKES</a:t>
            </a:r>
          </a:p>
        </p:txBody>
      </p:sp>
      <p:graphicFrame>
        <p:nvGraphicFramePr>
          <p:cNvPr id="70747" name="Group 91"/>
          <p:cNvGraphicFramePr>
            <a:graphicFrameLocks noGrp="1"/>
          </p:cNvGraphicFramePr>
          <p:nvPr>
            <p:ph idx="1"/>
          </p:nvPr>
        </p:nvGraphicFramePr>
        <p:xfrm>
          <a:off x="-76200" y="1371600"/>
          <a:ext cx="9220200" cy="55943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Trait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Poisonous snakes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Non-poisonous snakes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General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Stout, dull coloured,abruptly tapering tail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Slender,bright coloured,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gradually tapering tail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Tail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Rounded or flattened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Always rounded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Belly scales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Broad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Small, does not extend across entire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Head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Usually triangular in shape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Usually rounded or oval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9" name="Rectangle 35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7543800" cy="122238"/>
          </a:xfrm>
        </p:spPr>
        <p:txBody>
          <a:bodyPr/>
          <a:lstStyle/>
          <a:p>
            <a:endParaRPr lang="en-US" sz="4000"/>
          </a:p>
        </p:txBody>
      </p:sp>
      <p:graphicFrame>
        <p:nvGraphicFramePr>
          <p:cNvPr id="72761" name="Group 57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10600" cy="503713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Poisonous snakes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Non-poisonous snakes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Fangs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Present; Grooved or channellised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All teeth uniform ,not grooved or channellised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Saliva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(Venom)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Contains toxic peptides and enzymes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Saliva is non-toxic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87" name="Rectangle 35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57200"/>
          </a:xfrm>
        </p:spPr>
        <p:txBody>
          <a:bodyPr/>
          <a:lstStyle/>
          <a:p>
            <a:pPr algn="ctr"/>
            <a:r>
              <a:rPr lang="en-US" sz="4000" u="sng">
                <a:solidFill>
                  <a:schemeClr val="accent2"/>
                </a:solidFill>
                <a:effectLst/>
              </a:rPr>
              <a:t>COBRA&amp;VIPER</a:t>
            </a:r>
          </a:p>
        </p:txBody>
      </p:sp>
      <p:graphicFrame>
        <p:nvGraphicFramePr>
          <p:cNvPr id="74828" name="Group 76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686800" cy="643255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Cobra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Viper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Body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Long and cylindrical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Short,narrow neck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Head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Small, seldom broader than the body covered with large scales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Larger, triangular.and covered mostly with smaller scales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Pupils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Circular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Vertical,slit-like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Neck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Not prominent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Narrow, prominent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698500"/>
          </a:xfrm>
        </p:spPr>
        <p:txBody>
          <a:bodyPr/>
          <a:lstStyle/>
          <a:p>
            <a:pPr algn="ctr"/>
            <a:r>
              <a:rPr lang="en-US" sz="4000" u="sng">
                <a:solidFill>
                  <a:schemeClr val="accent2"/>
                </a:solidFill>
                <a:effectLst/>
              </a:rPr>
              <a:t>COBRA&amp;VIPER</a:t>
            </a:r>
          </a:p>
        </p:txBody>
      </p:sp>
      <p:graphicFrame>
        <p:nvGraphicFramePr>
          <p:cNvPr id="76862" name="Group 62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9144000" cy="6084888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Cobra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Viper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Less tapering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More tapering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Fangs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Shorter and grooved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Longer and channellised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Other teeth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Present in the upper jaw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Absent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Reproductions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Oviparous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Viviparous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Venom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Neurotoxic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Haemolytic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u="sng">
                <a:solidFill>
                  <a:schemeClr val="hlink"/>
                </a:solidFill>
                <a:effectLst/>
              </a:rPr>
              <a:t>Snake Venom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Clear amber coloured</a:t>
            </a:r>
          </a:p>
          <a:p>
            <a:r>
              <a:rPr lang="en-US" sz="2800">
                <a:solidFill>
                  <a:schemeClr val="accent2"/>
                </a:solidFill>
              </a:rPr>
              <a:t>Proteinous in nature</a:t>
            </a:r>
          </a:p>
          <a:p>
            <a:r>
              <a:rPr lang="en-US" sz="2800">
                <a:solidFill>
                  <a:schemeClr val="accent2"/>
                </a:solidFill>
              </a:rPr>
              <a:t>Most are glycopeptides</a:t>
            </a:r>
          </a:p>
          <a:p>
            <a:r>
              <a:rPr lang="en-US" sz="2800">
                <a:solidFill>
                  <a:schemeClr val="accent2"/>
                </a:solidFill>
              </a:rPr>
              <a:t>Enzymatic in action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50182" name="Picture 6" descr="image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057400"/>
            <a:ext cx="38862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u="sng">
                <a:solidFill>
                  <a:schemeClr val="accent1"/>
                </a:solidFill>
                <a:effectLst/>
              </a:rPr>
              <a:t>Constituents of snake venom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Neurotoxin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Haemolysin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Proteolysin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Fibrinolysin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Cholinesterase</a:t>
            </a:r>
          </a:p>
          <a:p>
            <a:pPr>
              <a:lnSpc>
                <a:spcPct val="80000"/>
              </a:lnSpc>
            </a:pPr>
            <a:r>
              <a:rPr lang="en-US" sz="32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Coagulase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Cardiotoxin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Nucleotidase</a:t>
            </a:r>
            <a:endParaRPr lang="en-US" sz="3200" b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n-US" sz="3200" b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3962400" cy="4114800"/>
          </a:xfrm>
        </p:spPr>
        <p:txBody>
          <a:bodyPr/>
          <a:lstStyle/>
          <a:p>
            <a:r>
              <a:rPr lang="en-US" sz="3200" b="0">
                <a:solidFill>
                  <a:schemeClr val="accent2"/>
                </a:solidFill>
              </a:rPr>
              <a:t>Hyaluronidase</a:t>
            </a:r>
          </a:p>
          <a:p>
            <a:r>
              <a:rPr lang="en-US" sz="3200" b="0">
                <a:solidFill>
                  <a:schemeClr val="accent2"/>
                </a:solidFill>
              </a:rPr>
              <a:t>RNA ase</a:t>
            </a:r>
          </a:p>
          <a:p>
            <a:r>
              <a:rPr lang="en-US" sz="3200" b="0">
                <a:solidFill>
                  <a:schemeClr val="accent2"/>
                </a:solidFill>
              </a:rPr>
              <a:t>DNAase</a:t>
            </a:r>
          </a:p>
          <a:p>
            <a:r>
              <a:rPr lang="en-US" sz="3200" b="0">
                <a:solidFill>
                  <a:schemeClr val="accent2"/>
                </a:solidFill>
              </a:rPr>
              <a:t>Histamines</a:t>
            </a:r>
          </a:p>
          <a:p>
            <a:r>
              <a:rPr lang="en-US" sz="3200" b="0">
                <a:solidFill>
                  <a:schemeClr val="accent2"/>
                </a:solidFill>
              </a:rPr>
              <a:t>Serotonin</a:t>
            </a:r>
          </a:p>
          <a:p>
            <a:r>
              <a:rPr lang="en-US" sz="3200" b="0">
                <a:solidFill>
                  <a:schemeClr val="accent2"/>
                </a:solidFill>
              </a:rPr>
              <a:t>Phospholipidase-A etc</a:t>
            </a:r>
          </a:p>
          <a:p>
            <a:endParaRPr lang="en-US" sz="3200" b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43000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effectLst/>
              </a:rPr>
              <a:t> </a:t>
            </a:r>
            <a:r>
              <a:rPr lang="en-US" b="1" u="sng">
                <a:solidFill>
                  <a:schemeClr val="accent1"/>
                </a:solidFill>
                <a:effectLst/>
              </a:rPr>
              <a:t>Common krait.(Bengarus caerulus)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3 to4 to5 feet in length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Shining steel black colour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Narrow single or double bands across the back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Belly creamy white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Head is covered with large shields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Four shields on either side of lower lip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Scales on the central row on back are hexagonal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Tail is round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Plates under belly undivided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chemeClr val="accent2"/>
                </a:solidFill>
              </a:rPr>
              <a:t>Venom is</a:t>
            </a:r>
            <a:r>
              <a:rPr lang="en-US" sz="2800" b="0"/>
              <a:t> </a:t>
            </a:r>
            <a:r>
              <a:rPr lang="en-US" sz="2800" u="sng">
                <a:solidFill>
                  <a:schemeClr val="hlink"/>
                </a:solidFill>
              </a:rPr>
              <a:t>NEUROTOXIC</a:t>
            </a:r>
          </a:p>
          <a:p>
            <a:pPr>
              <a:lnSpc>
                <a:spcPct val="90000"/>
              </a:lnSpc>
            </a:pPr>
            <a:endParaRPr lang="en-US" sz="2800" u="sng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0119" name="Picture 7" descr="KRAIT_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8392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2" name="Picture 4" descr="marquee_arrow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 rot="1606993">
            <a:off x="2438400" y="2743200"/>
            <a:ext cx="1504950" cy="1624013"/>
          </a:xfrm>
          <a:noFill/>
          <a:ln/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3276600"/>
            <a:ext cx="4114800" cy="2971800"/>
          </a:xfrm>
        </p:spPr>
        <p:txBody>
          <a:bodyPr/>
          <a:lstStyle/>
          <a:p>
            <a:r>
              <a:rPr lang="en-US" sz="2800"/>
              <a:t> Poisonous </a:t>
            </a:r>
          </a:p>
          <a:p>
            <a:r>
              <a:rPr lang="en-US" sz="2800"/>
              <a:t> Non-Poisonous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57200" y="4572000"/>
            <a:ext cx="3962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3200" b="1"/>
              <a:t>Classified into</a:t>
            </a:r>
            <a:r>
              <a:rPr lang="en-US" sz="3200"/>
              <a:t> 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4648200" cy="205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444"/>
              </a:avLst>
            </a:prstTxWarp>
          </a:bodyPr>
          <a:lstStyle/>
          <a:p>
            <a:pPr algn="ctr"/>
            <a:r>
              <a:rPr lang="en-US" sz="3600" kern="10" spc="-360">
                <a:ln w="12700" cap="sq">
                  <a:solidFill>
                    <a:srgbClr val="000099"/>
                  </a:solidFill>
                  <a:round/>
                  <a:headEnd type="none" w="sm" len="sm"/>
                  <a:tailEnd type="none" w="sm" len="sm"/>
                </a:ln>
                <a:solidFill>
                  <a:srgbClr val="3399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SNAKES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pPr algn="ctr"/>
            <a:r>
              <a:rPr lang="en-US" u="sng">
                <a:solidFill>
                  <a:schemeClr val="accent2"/>
                </a:solidFill>
                <a:effectLst/>
              </a:rPr>
              <a:t>Common Cobra (Naja naja)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5-6 feet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variable colour-usually black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Well marked hood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Double or single spectacle markon the dorsal side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Area surrounding spectacle mark is speckled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Hood cannot be seen in dead cobra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A tiny triangular shield –wedge shield-between 4and5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Infralabials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Caudal scales are double</a:t>
            </a:r>
          </a:p>
          <a:p>
            <a:pPr>
              <a:lnSpc>
                <a:spcPct val="80000"/>
              </a:lnSpc>
            </a:pPr>
            <a:r>
              <a:rPr lang="en-US" sz="2800" b="0">
                <a:solidFill>
                  <a:srgbClr val="FFFF99"/>
                </a:solidFill>
              </a:rPr>
              <a:t>Venom is NEUROTOXIC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5238" name="Picture 6" descr="Naja%20naja%2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0" y="5946775"/>
            <a:ext cx="52768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Common Cobra (Naja naja)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153400" cy="1143000"/>
          </a:xfrm>
        </p:spPr>
        <p:txBody>
          <a:bodyPr/>
          <a:lstStyle/>
          <a:p>
            <a:pPr algn="ctr"/>
            <a:r>
              <a:rPr lang="en-US" sz="4800" u="sng">
                <a:solidFill>
                  <a:srgbClr val="FFFF99"/>
                </a:solidFill>
                <a:effectLst/>
              </a:rPr>
              <a:t>Russels viper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Buff or ljght brown colour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4-51/2 feet in length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stouter than other poisonous snakes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Narrows towards tail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Head flat heavy triangular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White V shaped mark with apex pointing forwards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Nostrils bigger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Three rows of brown or black spots along its back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Outer 2 rows-spots ringed with white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Entire broad plates on the belly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Small scales on head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66FF66"/>
                </a:solidFill>
                <a:latin typeface="Times New Roman" pitchFamily="18" charset="0"/>
              </a:rPr>
              <a:t>Shields beneath tail divided into two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4211" name="Picture 3" descr="RUSFULL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en-US" u="sng">
                <a:solidFill>
                  <a:schemeClr val="accent2"/>
                </a:solidFill>
                <a:effectLst/>
              </a:rPr>
              <a:t>Saw scaled viper (echis carinata)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382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Length of 1 1 /2 feet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Brown or brownish grey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Head triangular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Upper surface of head-small white mark resembling bird’s foot print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Diamond shaped areas of darker colourbetwwen the upper curves of two wavy lines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Back covered with rough scales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Ridge on the middle of each scale dented like a saw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Broad plates on the belly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Small scales on head</a:t>
            </a:r>
          </a:p>
          <a:p>
            <a:pPr>
              <a:lnSpc>
                <a:spcPct val="90000"/>
              </a:lnSpc>
            </a:pPr>
            <a:r>
              <a:rPr lang="en-US" sz="2800" b="0">
                <a:solidFill>
                  <a:srgbClr val="FFFF99"/>
                </a:solidFill>
                <a:latin typeface="Times New Roman" pitchFamily="18" charset="0"/>
              </a:rPr>
              <a:t>Entire shields beneath 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7286" name="Picture 6" descr="DSCN983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746125" y="2698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0" y="5334000"/>
            <a:ext cx="39624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rgbClr val="FFFF00"/>
                </a:solidFill>
              </a:rPr>
              <a:t>Saw scaled viper (echis carinata</a:t>
            </a:r>
            <a:r>
              <a:rPr lang="en-US" u="sng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>
                <a:effectLst/>
              </a:rPr>
              <a:t>SEA SNAKE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432" name="Picture 8" descr="philippines_tapilon_sea_sna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810000" cy="4191000"/>
          </a:xfrm>
          <a:prstGeom prst="rect">
            <a:avLst/>
          </a:prstGeom>
          <a:noFill/>
        </p:spPr>
      </p:pic>
      <p:pic>
        <p:nvPicPr>
          <p:cNvPr id="103434" name="Picture 10" descr="Painting of the tail of the Yellow-lipped sea snake, Laticauda colubrina. Note the characteristically flattened tail. Illustration by David Kirshner from 'Encyclopedia of Reptiles and Amphibians'. Colpyright Weldon Owen Prt Ltd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28800"/>
            <a:ext cx="386715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>
                <a:solidFill>
                  <a:schemeClr val="accent1"/>
                </a:solidFill>
                <a:effectLst/>
              </a:rPr>
              <a:t>RAT SNAKE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/>
          </a:p>
        </p:txBody>
      </p:sp>
      <p:pic>
        <p:nvPicPr>
          <p:cNvPr id="105479" name="Picture 7" descr="T04515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7620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effectLst/>
              </a:rPr>
              <a:t>Symptomatology of snake bite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</a:t>
            </a:r>
            <a:r>
              <a:rPr lang="en-US" u="sng">
                <a:solidFill>
                  <a:srgbClr val="FFFF00"/>
                </a:solidFill>
              </a:rPr>
              <a:t>Cobra and krait</a:t>
            </a:r>
            <a:endParaRPr lang="en-US" b="0" u="sng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0"/>
              <a:t>   </a:t>
            </a:r>
            <a:r>
              <a:rPr lang="en-US" b="0">
                <a:solidFill>
                  <a:schemeClr val="accent2"/>
                </a:solidFill>
              </a:rPr>
              <a:t>Local-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 sz="3600">
                <a:solidFill>
                  <a:schemeClr val="accent1"/>
                </a:solidFill>
              </a:rPr>
              <a:t>Burning or tingling pain</a:t>
            </a:r>
          </a:p>
          <a:p>
            <a:r>
              <a:rPr lang="en-US" sz="3600">
                <a:solidFill>
                  <a:schemeClr val="accent1"/>
                </a:solidFill>
              </a:rPr>
              <a:t>Redness</a:t>
            </a:r>
          </a:p>
          <a:p>
            <a:r>
              <a:rPr lang="en-US" sz="3600">
                <a:solidFill>
                  <a:schemeClr val="accent1"/>
                </a:solidFill>
              </a:rPr>
              <a:t>Irritation </a:t>
            </a:r>
          </a:p>
          <a:p>
            <a:r>
              <a:rPr lang="en-US" sz="3600">
                <a:solidFill>
                  <a:schemeClr val="accent1"/>
                </a:solidFill>
              </a:rPr>
              <a:t>Swelling </a:t>
            </a:r>
          </a:p>
          <a:p>
            <a:r>
              <a:rPr lang="en-US" sz="3600">
                <a:solidFill>
                  <a:schemeClr val="accent1"/>
                </a:solidFill>
              </a:rPr>
              <a:t>Inflammation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1447800"/>
          </a:xfrm>
        </p:spPr>
        <p:txBody>
          <a:bodyPr/>
          <a:lstStyle/>
          <a:p>
            <a:pPr algn="ctr"/>
            <a:r>
              <a:rPr lang="en-US" b="1" u="sng">
                <a:effectLst/>
              </a:rPr>
              <a:t>Constitutional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</a:t>
            </a:r>
            <a:r>
              <a:rPr lang="en-US">
                <a:solidFill>
                  <a:srgbClr val="66FF66"/>
                </a:solidFill>
              </a:rPr>
              <a:t>15 mins-1to2 hrs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giddiness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lethargy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Muscular weakness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Drowsiness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Intoxicated feeling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Nausea and vomiting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Weakness of muscles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Develops into paralysis of lower limbs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Staggers or falls on attempt  to stand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Paralysis spreads to trunks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Affects the head-droops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accent1"/>
                </a:solidFill>
                <a:effectLst/>
              </a:rPr>
              <a:t>Five families of poisonous snakes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 sz="4000"/>
              <a:t>Viperidae</a:t>
            </a:r>
          </a:p>
          <a:p>
            <a:pPr>
              <a:buFont typeface="Wingdings" pitchFamily="2" charset="2"/>
              <a:buChar char="Ø"/>
            </a:pPr>
            <a:r>
              <a:rPr lang="en-US" sz="4000"/>
              <a:t> Elapidae</a:t>
            </a:r>
          </a:p>
          <a:p>
            <a:pPr>
              <a:buFont typeface="Wingdings" pitchFamily="2" charset="2"/>
              <a:buChar char="Ø"/>
            </a:pPr>
            <a:r>
              <a:rPr lang="en-US" sz="4000"/>
              <a:t> Hydrophidae </a:t>
            </a:r>
          </a:p>
          <a:p>
            <a:pPr>
              <a:buFont typeface="Wingdings" pitchFamily="2" charset="2"/>
              <a:buChar char="Ø"/>
            </a:pPr>
            <a:r>
              <a:rPr lang="en-US" sz="4000"/>
              <a:t> Colubridae</a:t>
            </a:r>
          </a:p>
          <a:p>
            <a:pPr>
              <a:buFont typeface="Wingdings" pitchFamily="2" charset="2"/>
              <a:buChar char="Ø"/>
            </a:pPr>
            <a:r>
              <a:rPr lang="en-US" sz="4000"/>
              <a:t> Ataspididae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Ptosis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Dysphagia and difficulty in talking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Breathing-laboured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Death due to </a:t>
            </a:r>
            <a:r>
              <a:rPr lang="en-US" sz="2800" b="0">
                <a:solidFill>
                  <a:srgbClr val="FFFF00"/>
                </a:solidFill>
                <a:latin typeface="Times New Roman" pitchFamily="18" charset="0"/>
              </a:rPr>
              <a:t>respiratory paralysis</a:t>
            </a:r>
            <a:endParaRPr lang="en-US" sz="280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Conscious till end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Krait-convulsions and violent abdominal pain sometimes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Drowsiness more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Pain –lesser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Albumin in urine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u="sng">
                <a:solidFill>
                  <a:schemeClr val="accent1"/>
                </a:solidFill>
                <a:effectLst/>
              </a:rPr>
              <a:t>RUSSELS VIPER AND ECHIS CARINATE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229600" cy="4191000"/>
          </a:xfrm>
        </p:spPr>
        <p:txBody>
          <a:bodyPr/>
          <a:lstStyle/>
          <a:p>
            <a:r>
              <a:rPr lang="en-US" sz="3600">
                <a:solidFill>
                  <a:srgbClr val="66FF66"/>
                </a:solidFill>
              </a:rPr>
              <a:t>50% symptomless as little or no venom is injected </a:t>
            </a:r>
          </a:p>
          <a:p>
            <a:r>
              <a:rPr lang="en-US" sz="3600">
                <a:solidFill>
                  <a:srgbClr val="66FF66"/>
                </a:solidFill>
              </a:rPr>
              <a:t>spot develops severe pain</a:t>
            </a:r>
          </a:p>
          <a:p>
            <a:r>
              <a:rPr lang="en-US" sz="3600">
                <a:solidFill>
                  <a:srgbClr val="66FF66"/>
                </a:solidFill>
              </a:rPr>
              <a:t>area around bite is red and painful</a:t>
            </a:r>
          </a:p>
          <a:p>
            <a:r>
              <a:rPr lang="en-US" sz="3600">
                <a:solidFill>
                  <a:srgbClr val="66FF66"/>
                </a:solidFill>
              </a:rPr>
              <a:t>swelling starts within 15 minutes</a:t>
            </a:r>
          </a:p>
          <a:p>
            <a:r>
              <a:rPr lang="en-US" sz="3600">
                <a:solidFill>
                  <a:srgbClr val="66FF66"/>
                </a:solidFill>
              </a:rPr>
              <a:t>blood stained discharge from wound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 u="sng">
                <a:solidFill>
                  <a:schemeClr val="accent1"/>
                </a:solidFill>
                <a:effectLst/>
              </a:rPr>
              <a:t>In moderate poisoning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Marked feeling of intense pain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Vomiting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Giddiness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Sweating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Abdominal pain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Dialatation of pupils-get insensitive to light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Marked collapse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Complete loss of consciousness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Skin temperature-raised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Tingling and numbness of tongue mouth or scalp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Paraesthesia around wound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FF66"/>
                </a:solidFill>
                <a:latin typeface="Times New Roman" pitchFamily="18" charset="0"/>
              </a:rPr>
              <a:t>Local extravasation of 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effectLst/>
              </a:rPr>
              <a:t>In severe cases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610600" cy="4648200"/>
          </a:xfrm>
        </p:spPr>
        <p:txBody>
          <a:bodyPr/>
          <a:lstStyle/>
          <a:p>
            <a:r>
              <a:rPr lang="en-US">
                <a:solidFill>
                  <a:srgbClr val="66FF66"/>
                </a:solidFill>
              </a:rPr>
              <a:t>Main feature is persisting shock</a:t>
            </a:r>
          </a:p>
          <a:p>
            <a:r>
              <a:rPr lang="en-US">
                <a:solidFill>
                  <a:srgbClr val="FFFF00"/>
                </a:solidFill>
              </a:rPr>
              <a:t>Blood </a:t>
            </a:r>
            <a:r>
              <a:rPr lang="en-US">
                <a:solidFill>
                  <a:srgbClr val="66FF66"/>
                </a:solidFill>
              </a:rPr>
              <a:t>–early haemoconcentration</a:t>
            </a:r>
          </a:p>
          <a:p>
            <a:r>
              <a:rPr lang="en-US">
                <a:solidFill>
                  <a:srgbClr val="66FF66"/>
                </a:solidFill>
              </a:rPr>
              <a:t>          -then decrease in RBC and platelets</a:t>
            </a:r>
          </a:p>
          <a:p>
            <a:r>
              <a:rPr lang="en-US">
                <a:solidFill>
                  <a:srgbClr val="FFFF00"/>
                </a:solidFill>
              </a:rPr>
              <a:t>Urine </a:t>
            </a:r>
            <a:r>
              <a:rPr lang="en-US">
                <a:solidFill>
                  <a:srgbClr val="66FF66"/>
                </a:solidFill>
              </a:rPr>
              <a:t>contains blood, sugar,proteins</a:t>
            </a:r>
          </a:p>
          <a:p>
            <a:r>
              <a:rPr lang="en-US">
                <a:solidFill>
                  <a:srgbClr val="66FF66"/>
                </a:solidFill>
              </a:rPr>
              <a:t>Bleeding and clotting time-prolonged</a:t>
            </a:r>
          </a:p>
          <a:p>
            <a:r>
              <a:rPr lang="en-US">
                <a:solidFill>
                  <a:srgbClr val="66FF66"/>
                </a:solidFill>
              </a:rPr>
              <a:t>Hges from gum, rectum, site of bite</a:t>
            </a:r>
          </a:p>
          <a:p>
            <a:r>
              <a:rPr lang="en-US">
                <a:solidFill>
                  <a:srgbClr val="66FF66"/>
                </a:solidFill>
              </a:rPr>
              <a:t>Haemoptysis</a:t>
            </a:r>
          </a:p>
          <a:p>
            <a:r>
              <a:rPr lang="en-US">
                <a:solidFill>
                  <a:srgbClr val="66FF66"/>
                </a:solidFill>
              </a:rPr>
              <a:t>Haemoglobinuria and renal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b="1" u="sng">
                <a:solidFill>
                  <a:schemeClr val="accent1"/>
                </a:solidFill>
                <a:effectLst/>
              </a:rPr>
              <a:t>In systemic poisoning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Blood becomes defibrinated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Will not clot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Increasing respiratory depression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Giddiness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Headache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Weakness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Towards the end-extensive suppuration and sloughing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Malignant oedema of bitten area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hlink"/>
                </a:solidFill>
                <a:latin typeface="Times New Roman" pitchFamily="18" charset="0"/>
              </a:rPr>
              <a:t>DEATH</a:t>
            </a: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 due to </a:t>
            </a:r>
            <a:r>
              <a:rPr lang="en-US">
                <a:solidFill>
                  <a:srgbClr val="FF66CC"/>
                </a:solidFill>
                <a:latin typeface="Times New Roman" pitchFamily="18" charset="0"/>
              </a:rPr>
              <a:t>SHOCK and HAEMORRHAGE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>
                <a:solidFill>
                  <a:schemeClr val="accent1"/>
                </a:solidFill>
                <a:effectLst/>
              </a:rPr>
              <a:t>SEA SNAKES</a:t>
            </a:r>
            <a:r>
              <a:rPr lang="en-US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Bites cause little or no local reaction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     </a:t>
            </a:r>
            <a:r>
              <a:rPr lang="en-US" sz="3600" b="0" u="sng">
                <a:solidFill>
                  <a:srgbClr val="FF66CC"/>
                </a:solidFill>
                <a:latin typeface="Times New Roman" pitchFamily="18" charset="0"/>
              </a:rPr>
              <a:t>½ to1 hr-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pain 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stiffness and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weakness of skeletal muscles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polymyositis with limb girdle distribution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muscle enzymes increased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plasma potassium increased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Myoglobinuria with renal failure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66FF66"/>
                </a:solidFill>
                <a:latin typeface="Times New Roman" pitchFamily="18" charset="0"/>
              </a:rPr>
              <a:t>weakness of skeletal muscles persist for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257800"/>
          </a:xfrm>
        </p:spPr>
        <p:txBody>
          <a:bodyPr/>
          <a:lstStyle/>
          <a:p>
            <a:r>
              <a:rPr lang="fr-FR" sz="3600">
                <a:solidFill>
                  <a:srgbClr val="FF66CC"/>
                </a:solidFill>
                <a:latin typeface="Times New Roman" pitchFamily="18" charset="0"/>
              </a:rPr>
              <a:t>FATAL DOSE :-</a:t>
            </a:r>
            <a:r>
              <a:rPr lang="fr-FR" sz="3600">
                <a:latin typeface="Times New Roman" pitchFamily="18" charset="0"/>
              </a:rPr>
              <a:t> </a:t>
            </a:r>
            <a:r>
              <a:rPr lang="fr-FR" sz="36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fr-FR" sz="3600" b="0">
                <a:solidFill>
                  <a:schemeClr val="accent2"/>
                </a:solidFill>
                <a:latin typeface="Times New Roman" pitchFamily="18" charset="0"/>
              </a:rPr>
              <a:t>Cobra-</a:t>
            </a:r>
            <a:r>
              <a:rPr lang="fr-FR" sz="3600" b="0">
                <a:latin typeface="Times New Roman" pitchFamily="18" charset="0"/>
              </a:rPr>
              <a:t>12mg</a:t>
            </a:r>
          </a:p>
          <a:p>
            <a:pPr>
              <a:buFont typeface="Wingdings" pitchFamily="2" charset="2"/>
              <a:buNone/>
            </a:pPr>
            <a:r>
              <a:rPr lang="fr-FR" sz="3600" b="0">
                <a:latin typeface="Times New Roman" pitchFamily="18" charset="0"/>
              </a:rPr>
              <a:t>                                 </a:t>
            </a:r>
            <a:r>
              <a:rPr lang="fr-FR" sz="3600" b="0">
                <a:solidFill>
                  <a:srgbClr val="66FF66"/>
                </a:solidFill>
                <a:latin typeface="Times New Roman" pitchFamily="18" charset="0"/>
              </a:rPr>
              <a:t>Russel’s viper</a:t>
            </a:r>
            <a:r>
              <a:rPr lang="fr-FR" sz="3600" b="0">
                <a:latin typeface="Times New Roman" pitchFamily="18" charset="0"/>
              </a:rPr>
              <a:t> 15mg </a:t>
            </a:r>
          </a:p>
          <a:p>
            <a:pPr>
              <a:buFont typeface="Wingdings" pitchFamily="2" charset="2"/>
              <a:buNone/>
            </a:pPr>
            <a:r>
              <a:rPr lang="fr-FR" sz="3600" b="0">
                <a:latin typeface="Times New Roman" pitchFamily="18" charset="0"/>
              </a:rPr>
              <a:t>                                 </a:t>
            </a:r>
            <a:r>
              <a:rPr lang="fr-FR" sz="3600" b="0">
                <a:solidFill>
                  <a:srgbClr val="66FF66"/>
                </a:solidFill>
                <a:latin typeface="Times New Roman" pitchFamily="18" charset="0"/>
              </a:rPr>
              <a:t>Echis</a:t>
            </a:r>
            <a:r>
              <a:rPr lang="fr-FR" sz="3600" b="0">
                <a:latin typeface="Times New Roman" pitchFamily="18" charset="0"/>
              </a:rPr>
              <a:t>-8mg</a:t>
            </a:r>
          </a:p>
          <a:p>
            <a:pPr>
              <a:buFont typeface="Wingdings" pitchFamily="2" charset="2"/>
              <a:buNone/>
            </a:pPr>
            <a:r>
              <a:rPr lang="fr-FR" sz="3600" b="0">
                <a:latin typeface="Times New Roman" pitchFamily="18" charset="0"/>
              </a:rPr>
              <a:t>                                 </a:t>
            </a:r>
            <a:r>
              <a:rPr lang="fr-FR" sz="3600" b="0">
                <a:solidFill>
                  <a:srgbClr val="66FF66"/>
                </a:solidFill>
                <a:latin typeface="Times New Roman" pitchFamily="18" charset="0"/>
              </a:rPr>
              <a:t>Krait</a:t>
            </a:r>
            <a:r>
              <a:rPr lang="fr-FR" sz="3600" b="0">
                <a:latin typeface="Times New Roman" pitchFamily="18" charset="0"/>
              </a:rPr>
              <a:t>-6mg</a:t>
            </a:r>
          </a:p>
          <a:p>
            <a:pPr>
              <a:buFont typeface="Wingdings" pitchFamily="2" charset="2"/>
              <a:buNone/>
            </a:pPr>
            <a:endParaRPr lang="en-US" sz="3600" b="0">
              <a:latin typeface="Times New Roman" pitchFamily="18" charset="0"/>
            </a:endParaRPr>
          </a:p>
          <a:p>
            <a:r>
              <a:rPr lang="en-US" sz="3600">
                <a:solidFill>
                  <a:srgbClr val="FF66CC"/>
                </a:solidFill>
                <a:latin typeface="Times New Roman" pitchFamily="18" charset="0"/>
              </a:rPr>
              <a:t>FATAL PERIOD</a:t>
            </a:r>
            <a:r>
              <a:rPr lang="en-US" sz="3600" b="0">
                <a:latin typeface="Times New Roman" pitchFamily="18" charset="0"/>
              </a:rPr>
              <a:t> –</a:t>
            </a:r>
            <a:r>
              <a:rPr lang="en-US" sz="3600" b="0">
                <a:solidFill>
                  <a:srgbClr val="66FF66"/>
                </a:solidFill>
                <a:latin typeface="Times New Roman" pitchFamily="18" charset="0"/>
              </a:rPr>
              <a:t>cobra and krait-</a:t>
            </a:r>
            <a:r>
              <a:rPr lang="en-US" sz="3600" b="0">
                <a:latin typeface="Times New Roman" pitchFamily="18" charset="0"/>
              </a:rPr>
              <a:t>1/2</a:t>
            </a:r>
            <a:r>
              <a:rPr lang="en-US" sz="3600">
                <a:latin typeface="Times New Roman" pitchFamily="18" charset="0"/>
              </a:rPr>
              <a:t> -</a:t>
            </a:r>
            <a:r>
              <a:rPr lang="en-US" sz="3600" b="0">
                <a:latin typeface="Times New Roman" pitchFamily="18" charset="0"/>
              </a:rPr>
              <a:t>6hrs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                                  </a:t>
            </a:r>
            <a:r>
              <a:rPr lang="en-US" sz="3600" b="0">
                <a:latin typeface="Times New Roman" pitchFamily="18" charset="0"/>
              </a:rPr>
              <a:t>-</a:t>
            </a:r>
            <a:r>
              <a:rPr lang="en-US" sz="3600" b="0">
                <a:solidFill>
                  <a:srgbClr val="66FF66"/>
                </a:solidFill>
                <a:latin typeface="Times New Roman" pitchFamily="18" charset="0"/>
              </a:rPr>
              <a:t>viper</a:t>
            </a:r>
            <a:r>
              <a:rPr lang="en-US" sz="3600" b="0">
                <a:latin typeface="Times New Roman" pitchFamily="18" charset="0"/>
              </a:rPr>
              <a:t>-1-2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u="sng">
                <a:solidFill>
                  <a:schemeClr val="accent1"/>
                </a:solidFill>
                <a:effectLst/>
              </a:rPr>
              <a:t>First aid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610600" cy="4419600"/>
          </a:xfrm>
        </p:spPr>
        <p:txBody>
          <a:bodyPr/>
          <a:lstStyle/>
          <a:p>
            <a:r>
              <a:rPr lang="en-US" sz="3600" b="0">
                <a:solidFill>
                  <a:srgbClr val="FFFF00"/>
                </a:solidFill>
                <a:latin typeface="Times New Roman" pitchFamily="18" charset="0"/>
              </a:rPr>
              <a:t>Reassure the patient</a:t>
            </a:r>
          </a:p>
          <a:p>
            <a:r>
              <a:rPr lang="en-US" sz="3600" b="0">
                <a:solidFill>
                  <a:srgbClr val="FFFF00"/>
                </a:solidFill>
                <a:latin typeface="Times New Roman" pitchFamily="18" charset="0"/>
              </a:rPr>
              <a:t>apply firm pressure over bitten area</a:t>
            </a:r>
          </a:p>
          <a:p>
            <a:r>
              <a:rPr lang="en-US" sz="3600" b="0">
                <a:solidFill>
                  <a:srgbClr val="FFFF00"/>
                </a:solidFill>
                <a:latin typeface="Times New Roman" pitchFamily="18" charset="0"/>
              </a:rPr>
              <a:t>Sutherland wrap</a:t>
            </a:r>
          </a:p>
          <a:p>
            <a:r>
              <a:rPr lang="en-US" sz="3600" b="0">
                <a:solidFill>
                  <a:srgbClr val="FFFF00"/>
                </a:solidFill>
                <a:latin typeface="Times New Roman" pitchFamily="18" charset="0"/>
              </a:rPr>
              <a:t>Immobilise the bitten limb</a:t>
            </a:r>
          </a:p>
          <a:p>
            <a:r>
              <a:rPr lang="en-US" sz="3600" b="0">
                <a:solidFill>
                  <a:srgbClr val="FFFF00"/>
                </a:solidFill>
                <a:latin typeface="Times New Roman" pitchFamily="18" charset="0"/>
              </a:rPr>
              <a:t>Make parallel incisions through fang marks</a:t>
            </a:r>
          </a:p>
          <a:p>
            <a:r>
              <a:rPr lang="en-US" sz="3600" b="0">
                <a:solidFill>
                  <a:srgbClr val="FFFF00"/>
                </a:solidFill>
                <a:latin typeface="Times New Roman" pitchFamily="18" charset="0"/>
              </a:rPr>
              <a:t>Clean the wound with sterile saline 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066800"/>
          </a:xfrm>
        </p:spPr>
        <p:txBody>
          <a:bodyPr/>
          <a:lstStyle/>
          <a:p>
            <a:pPr algn="ctr"/>
            <a:r>
              <a:rPr lang="en-US" sz="5400" u="sng">
                <a:solidFill>
                  <a:schemeClr val="accent1"/>
                </a:solidFill>
                <a:effectLst/>
              </a:rPr>
              <a:t>Treatment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Polyvalent anti snake venom serum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20ml given IV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Repeated 1 hr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Furthur doses every 6 hrs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If not available-antivenin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In viper bite-inject around site also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Neostigmine if there is neuroparalysis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In severe poisoning-normal saline or transfusion of blood and plasma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 New Roman" pitchFamily="18" charset="0"/>
              </a:rPr>
              <a:t>Haemodialysis or peritoneal dialysis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ctr"/>
            <a:r>
              <a:rPr lang="en-US"/>
              <a:t> </a:t>
            </a:r>
            <a:r>
              <a:rPr lang="en-US" b="1" u="sng">
                <a:solidFill>
                  <a:schemeClr val="accent1"/>
                </a:solidFill>
                <a:effectLst/>
              </a:rPr>
              <a:t>PM APPEARENCES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One or two fang marks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Colubrine bite-site-haemolysed blood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Viperine-discolouration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                swelling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                cellulitis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                 hges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Hges into bowel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Purpuric spots on pericardium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Hges into lungs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Kidneys inflamed</a:t>
            </a:r>
          </a:p>
          <a:p>
            <a:pPr>
              <a:lnSpc>
                <a:spcPct val="80000"/>
              </a:lnSpc>
            </a:pPr>
            <a:r>
              <a:rPr lang="en-US" b="0">
                <a:solidFill>
                  <a:srgbClr val="FFFF00"/>
                </a:solidFill>
                <a:latin typeface="Times New Roman" pitchFamily="18" charset="0"/>
              </a:rPr>
              <a:t>Internal organs-congested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effectLst/>
              </a:rPr>
              <a:t>In India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solidFill>
                  <a:srgbClr val="FFFF99"/>
                </a:solidFill>
              </a:rPr>
              <a:t>Common krait.(Bengarus caerulus)</a:t>
            </a:r>
          </a:p>
          <a:p>
            <a:r>
              <a:rPr lang="en-US" sz="3600">
                <a:solidFill>
                  <a:srgbClr val="FFFF99"/>
                </a:solidFill>
              </a:rPr>
              <a:t>Common Cobra (Naja naja)</a:t>
            </a:r>
          </a:p>
          <a:p>
            <a:r>
              <a:rPr lang="en-US" sz="3600">
                <a:solidFill>
                  <a:srgbClr val="FFFF99"/>
                </a:solidFill>
              </a:rPr>
              <a:t>Saw scaled Viper(Echis carinatus)</a:t>
            </a:r>
          </a:p>
          <a:p>
            <a:r>
              <a:rPr lang="en-US" sz="3600">
                <a:solidFill>
                  <a:srgbClr val="FFFF99"/>
                </a:solidFill>
              </a:rPr>
              <a:t>Russels viper (Viper russelli)</a:t>
            </a:r>
          </a:p>
          <a:p>
            <a:r>
              <a:rPr lang="en-US" sz="3600">
                <a:solidFill>
                  <a:srgbClr val="FFFF99"/>
                </a:solidFill>
              </a:rPr>
              <a:t>King cobra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>
                <a:effectLst/>
              </a:rPr>
              <a:t>CIRCUMSTANCES OF POISONING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0">
                <a:solidFill>
                  <a:srgbClr val="FFFF00"/>
                </a:solidFill>
                <a:latin typeface="Times New Roman" pitchFamily="18" charset="0"/>
              </a:rPr>
              <a:t>Accidental</a:t>
            </a:r>
          </a:p>
          <a:p>
            <a:r>
              <a:rPr lang="en-US" sz="4000" b="0">
                <a:solidFill>
                  <a:srgbClr val="FFFF00"/>
                </a:solidFill>
                <a:latin typeface="Times New Roman" pitchFamily="18" charset="0"/>
              </a:rPr>
              <a:t>Occasionally murder</a:t>
            </a:r>
          </a:p>
          <a:p>
            <a:r>
              <a:rPr lang="en-US" sz="4000" b="0">
                <a:solidFill>
                  <a:srgbClr val="FFFF00"/>
                </a:solidFill>
                <a:latin typeface="Times New Roman" pitchFamily="18" charset="0"/>
              </a:rPr>
              <a:t>Occasionally cattle poison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WordArt 4"/>
          <p:cNvSpPr>
            <a:spLocks noChangeArrowheads="1" noChangeShapeType="1" noTextEdit="1"/>
          </p:cNvSpPr>
          <p:nvPr/>
        </p:nvSpPr>
        <p:spPr bwMode="auto">
          <a:xfrm>
            <a:off x="2438400" y="3962400"/>
            <a:ext cx="5867400" cy="22621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THANK YOU</a:t>
            </a:r>
          </a:p>
        </p:txBody>
      </p:sp>
      <p:pic>
        <p:nvPicPr>
          <p:cNvPr id="99335" name="Picture 7" descr="lilbl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371600"/>
            <a:ext cx="2209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>
                <a:solidFill>
                  <a:schemeClr val="accent1"/>
                </a:solidFill>
                <a:effectLst/>
              </a:rPr>
              <a:t>Families of snakes</a:t>
            </a:r>
            <a:r>
              <a:rPr lang="en-US">
                <a:effectLst/>
              </a:rPr>
              <a:t>.</a:t>
            </a:r>
          </a:p>
        </p:txBody>
      </p:sp>
      <p:pic>
        <p:nvPicPr>
          <p:cNvPr id="44048" name="Picture 16" descr="snake_cartoon_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2133600"/>
            <a:ext cx="6096000" cy="3581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sz="4800" b="1" u="sng">
                <a:solidFill>
                  <a:schemeClr val="accent1"/>
                </a:solidFill>
              </a:rPr>
              <a:t>Sense organs of snakes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99"/>
                </a:solidFill>
              </a:rPr>
              <a:t>Vision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</a:t>
            </a:r>
            <a:r>
              <a:rPr lang="en-US" sz="2800">
                <a:solidFill>
                  <a:schemeClr val="accent1"/>
                </a:solidFill>
              </a:rPr>
              <a:t>Eyes without eyelids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accent1"/>
                </a:solidFill>
              </a:rPr>
              <a:t>    For moving objects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99"/>
                </a:solidFill>
              </a:rPr>
              <a:t>Touch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</a:t>
            </a:r>
            <a:r>
              <a:rPr lang="en-US" sz="2800">
                <a:solidFill>
                  <a:schemeClr val="accent1"/>
                </a:solidFill>
              </a:rPr>
              <a:t>Quite effective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99"/>
                </a:solidFill>
              </a:rPr>
              <a:t>Hearing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</a:t>
            </a:r>
            <a:r>
              <a:rPr lang="en-US" sz="2800">
                <a:solidFill>
                  <a:schemeClr val="accent1"/>
                </a:solidFill>
              </a:rPr>
              <a:t>No external ear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accent1"/>
                </a:solidFill>
              </a:rPr>
              <a:t>     So doubtful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99"/>
                </a:solidFill>
              </a:rPr>
              <a:t>Smell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</a:t>
            </a:r>
            <a:r>
              <a:rPr lang="en-US" sz="2800">
                <a:solidFill>
                  <a:schemeClr val="accent1"/>
                </a:solidFill>
              </a:rPr>
              <a:t>Strong smell sensation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5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1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1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5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350"/>
                            </p:stCondLst>
                            <p:childTnLst>
                              <p:par>
                                <p:cTn id="5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3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300"/>
                            </p:stCondLst>
                            <p:childTnLst>
                              <p:par>
                                <p:cTn id="6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>
                <a:solidFill>
                  <a:schemeClr val="accent1"/>
                </a:solidFill>
              </a:rPr>
              <a:t>Sense organs of snakes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>
                <a:solidFill>
                  <a:srgbClr val="66FF66"/>
                </a:solidFill>
              </a:rPr>
              <a:t>Vibration</a:t>
            </a:r>
          </a:p>
          <a:p>
            <a:r>
              <a:rPr lang="en-US" sz="2800"/>
              <a:t>Jacobson’s sense organs</a:t>
            </a:r>
          </a:p>
          <a:p>
            <a:r>
              <a:rPr lang="en-US" sz="2800"/>
              <a:t>Special sensitive cells in the palate</a:t>
            </a:r>
          </a:p>
          <a:p>
            <a:r>
              <a:rPr lang="en-US" u="sng">
                <a:solidFill>
                  <a:srgbClr val="66FF66"/>
                </a:solidFill>
              </a:rPr>
              <a:t>Temperature variation</a:t>
            </a:r>
          </a:p>
          <a:p>
            <a:r>
              <a:rPr lang="en-US" sz="2800"/>
              <a:t> Pit vipers have pits </a:t>
            </a:r>
          </a:p>
          <a:p>
            <a:r>
              <a:rPr lang="en-US" sz="2800"/>
              <a:t> On each side of the head</a:t>
            </a:r>
          </a:p>
          <a:p>
            <a:r>
              <a:rPr lang="en-US" sz="2800"/>
              <a:t> Sensitive to temperature variation</a:t>
            </a:r>
          </a:p>
          <a:p>
            <a:r>
              <a:rPr lang="en-US" sz="2800"/>
              <a:t>  Pythons-on the lips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>
                <a:effectLst/>
              </a:rPr>
              <a:t>Poison glands</a:t>
            </a:r>
            <a:br>
              <a:rPr lang="en-US" sz="5400" b="1" u="sng">
                <a:effectLst/>
              </a:rPr>
            </a:br>
            <a:endParaRPr lang="en-US" sz="5400" b="1" u="sng">
              <a:effectLst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525000" cy="4114800"/>
          </a:xfrm>
        </p:spPr>
        <p:txBody>
          <a:bodyPr/>
          <a:lstStyle/>
          <a:p>
            <a:r>
              <a:rPr lang="en-US" sz="5400">
                <a:solidFill>
                  <a:srgbClr val="66FF66"/>
                </a:solidFill>
              </a:rPr>
              <a:t>Salivary glands of snakes</a:t>
            </a:r>
          </a:p>
          <a:p>
            <a:r>
              <a:rPr lang="en-US" sz="5400">
                <a:solidFill>
                  <a:srgbClr val="66FF66"/>
                </a:solidFill>
              </a:rPr>
              <a:t>Situated behind the eyes</a:t>
            </a:r>
          </a:p>
          <a:p>
            <a:r>
              <a:rPr lang="en-US" sz="5400">
                <a:solidFill>
                  <a:srgbClr val="66FF66"/>
                </a:solidFill>
              </a:rPr>
              <a:t>Above the upper jaw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u="sng">
                <a:effectLst/>
              </a:rPr>
              <a:t>Fangs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solidFill>
                  <a:srgbClr val="FFFF99"/>
                </a:solidFill>
              </a:rPr>
              <a:t>All poisonous snakes have two fangs</a:t>
            </a:r>
          </a:p>
          <a:p>
            <a:r>
              <a:rPr lang="en-US" sz="3600">
                <a:solidFill>
                  <a:srgbClr val="FFFF99"/>
                </a:solidFill>
              </a:rPr>
              <a:t>Curved teeth</a:t>
            </a:r>
          </a:p>
          <a:p>
            <a:r>
              <a:rPr lang="en-US" sz="3600">
                <a:solidFill>
                  <a:srgbClr val="FFFF99"/>
                </a:solidFill>
              </a:rPr>
              <a:t>Situated on the maxillary bones</a:t>
            </a:r>
          </a:p>
          <a:p>
            <a:r>
              <a:rPr lang="en-US" sz="3600">
                <a:solidFill>
                  <a:srgbClr val="FFFF99"/>
                </a:solidFill>
              </a:rPr>
              <a:t>Lie along the jaws</a:t>
            </a:r>
          </a:p>
          <a:p>
            <a:r>
              <a:rPr lang="en-US" sz="3600">
                <a:solidFill>
                  <a:srgbClr val="FFFF99"/>
                </a:solidFill>
              </a:rPr>
              <a:t>Covered by a flaps of mucous membrane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626</TotalTime>
  <Words>1056</Words>
  <Application>Microsoft Office PowerPoint</Application>
  <PresentationFormat>On-screen Show (4:3)</PresentationFormat>
  <Paragraphs>305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Impact</vt:lpstr>
      <vt:lpstr>Times New Roman</vt:lpstr>
      <vt:lpstr>Wingdings</vt:lpstr>
      <vt:lpstr>Project Overview</vt:lpstr>
      <vt:lpstr>SNAKES (Ophidia)</vt:lpstr>
      <vt:lpstr>PowerPoint Presentation</vt:lpstr>
      <vt:lpstr>Five families of poisonous snakes</vt:lpstr>
      <vt:lpstr>In India</vt:lpstr>
      <vt:lpstr>Families of snakes.</vt:lpstr>
      <vt:lpstr>Sense organs of snakes</vt:lpstr>
      <vt:lpstr>Sense organs of snakes</vt:lpstr>
      <vt:lpstr>Poison glands </vt:lpstr>
      <vt:lpstr>Fangs</vt:lpstr>
      <vt:lpstr>PowerPoint Presentation</vt:lpstr>
      <vt:lpstr>PowerPoint Presentation</vt:lpstr>
      <vt:lpstr>DIFFERENCES BETWEEN POISONOUS &amp; NON- POISONOUS SNAKES</vt:lpstr>
      <vt:lpstr>PowerPoint Presentation</vt:lpstr>
      <vt:lpstr>COBRA&amp;VIPER</vt:lpstr>
      <vt:lpstr>COBRA&amp;VIPER</vt:lpstr>
      <vt:lpstr>Snake Venom</vt:lpstr>
      <vt:lpstr>Constituents of snake venom</vt:lpstr>
      <vt:lpstr> Common krait.(Bengarus caerulus)</vt:lpstr>
      <vt:lpstr>PowerPoint Presentation</vt:lpstr>
      <vt:lpstr>Common Cobra (Naja naja)</vt:lpstr>
      <vt:lpstr>PowerPoint Presentation</vt:lpstr>
      <vt:lpstr>Russels viper</vt:lpstr>
      <vt:lpstr>PowerPoint Presentation</vt:lpstr>
      <vt:lpstr>Saw scaled viper (echis carinata)</vt:lpstr>
      <vt:lpstr>PowerPoint Presentation</vt:lpstr>
      <vt:lpstr>SEA SNAKE</vt:lpstr>
      <vt:lpstr>RAT SNAKE</vt:lpstr>
      <vt:lpstr>Symptomatology of snake bite</vt:lpstr>
      <vt:lpstr>Constitutional</vt:lpstr>
      <vt:lpstr>PowerPoint Presentation</vt:lpstr>
      <vt:lpstr> RUSSELS VIPER AND ECHIS CARINATE</vt:lpstr>
      <vt:lpstr> In moderate poisoning</vt:lpstr>
      <vt:lpstr>In severe cases</vt:lpstr>
      <vt:lpstr>In systemic poisoning</vt:lpstr>
      <vt:lpstr>SEA SNAKES </vt:lpstr>
      <vt:lpstr>PowerPoint Presentation</vt:lpstr>
      <vt:lpstr>First aid</vt:lpstr>
      <vt:lpstr>Treatment</vt:lpstr>
      <vt:lpstr> PM APPEARENCES</vt:lpstr>
      <vt:lpstr>CIRCUMSTANCES OF POISONING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SNAKES (Ophidia)</dc:title>
  <dc:creator>Doctor</dc:creator>
  <cp:lastModifiedBy>Lib Lab One</cp:lastModifiedBy>
  <cp:revision>48</cp:revision>
  <dcterms:created xsi:type="dcterms:W3CDTF">2006-09-12T15:14:25Z</dcterms:created>
  <dcterms:modified xsi:type="dcterms:W3CDTF">2021-02-02T03:39:57Z</dcterms:modified>
</cp:coreProperties>
</file>